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2"/>
  </p:notesMasterIdLst>
  <p:handoutMasterIdLst>
    <p:handoutMasterId r:id="rId23"/>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3" r:id="rId17"/>
    <p:sldId id="415" r:id="rId18"/>
    <p:sldId id="416" r:id="rId19"/>
    <p:sldId id="417" r:id="rId20"/>
    <p:sldId id="412" r:id="rId21"/>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 id="404"/>
            <p14:sldId id="406"/>
            <p14:sldId id="409"/>
            <p14:sldId id="399"/>
            <p14:sldId id="410"/>
            <p14:sldId id="411"/>
            <p14:sldId id="407"/>
            <p14:sldId id="413"/>
            <p14:sldId id="415"/>
            <p14:sldId id="416"/>
            <p14:sldId id="417"/>
            <p14:sldId id="4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4068E2"/>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7" autoAdjust="0"/>
    <p:restoredTop sz="89331" autoAdjust="0"/>
  </p:normalViewPr>
  <p:slideViewPr>
    <p:cSldViewPr snapToGrid="0">
      <p:cViewPr varScale="1">
        <p:scale>
          <a:sx n="94" d="100"/>
          <a:sy n="94" d="100"/>
        </p:scale>
        <p:origin x="888" y="78"/>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extLst xmlns:c16r2="http://schemas.microsoft.com/office/drawing/2015/06/chart">
            <c:ext xmlns:c16="http://schemas.microsoft.com/office/drawing/2014/chart" uri="{C3380CC4-5D6E-409C-BE32-E72D297353CC}">
              <c16:uniqueId val="{00000000-62BA-E14B-9B4B-7AFDBCB25263}"/>
            </c:ext>
          </c:extLst>
        </c:ser>
        <c:dLbls>
          <c:showLegendKey val="0"/>
          <c:showVal val="0"/>
          <c:showCatName val="0"/>
          <c:showSerName val="0"/>
          <c:showPercent val="0"/>
          <c:showBubbleSize val="0"/>
        </c:dLbls>
        <c:gapWidth val="300"/>
        <c:axId val="704959216"/>
        <c:axId val="704966832"/>
      </c:barChart>
      <c:catAx>
        <c:axId val="7049592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04966832"/>
        <c:crosses val="autoZero"/>
        <c:auto val="1"/>
        <c:lblAlgn val="ctr"/>
        <c:lblOffset val="100"/>
        <c:noMultiLvlLbl val="0"/>
      </c:catAx>
      <c:valAx>
        <c:axId val="70496683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04959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2019/8/7</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16</a:t>
            </a:fld>
            <a:endParaRPr kumimoji="1" lang="ja-JP" altLang="en-US"/>
          </a:p>
        </p:txBody>
      </p:sp>
    </p:spTree>
    <p:extLst>
      <p:ext uri="{BB962C8B-B14F-4D97-AF65-F5344CB8AC3E}">
        <p14:creationId xmlns:p14="http://schemas.microsoft.com/office/powerpoint/2010/main" val="55317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smtClean="0">
                <a:solidFill>
                  <a:schemeClr val="tx1"/>
                </a:solidFill>
                <a:uFill>
                  <a:solidFill>
                    <a:srgbClr val="FF695E"/>
                  </a:solidFill>
                </a:uFill>
                <a:latin typeface="Arial" panose="020B0604020202020204" pitchFamily="34" charset="0"/>
                <a:cs typeface="Arial" panose="020B0604020202020204" pitchFamily="34" charset="0"/>
              </a:rPr>
              <a:t>C115 </a:t>
            </a: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吉田</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xmlns=""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3.png"/><Relationship Id="rId1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0.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58.png"/><Relationship Id="rId9" Type="http://schemas.openxmlformats.org/officeDocument/2006/relationships/image" Target="../media/image64.png"/><Relationship Id="rId1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smtClean="0">
                <a:solidFill>
                  <a:schemeClr val="bg1"/>
                </a:solidFill>
                <a:uFill>
                  <a:solidFill>
                    <a:srgbClr val="FF695E"/>
                  </a:solidFill>
                </a:uFill>
                <a:cs typeface="Arial" panose="020B0604020202020204" pitchFamily="34" charset="0"/>
              </a:rPr>
              <a:t>数値シミュレーションによる</a:t>
            </a:r>
            <a:endParaRPr lang="en-US" altLang="ja-JP" sz="3600" b="1" dirty="0" smtClean="0">
              <a:solidFill>
                <a:schemeClr val="bg1"/>
              </a:solidFill>
              <a:uFill>
                <a:solidFill>
                  <a:srgbClr val="FF695E"/>
                </a:solidFill>
              </a:uFill>
              <a:cs typeface="Arial" panose="020B0604020202020204" pitchFamily="34" charset="0"/>
            </a:endParaRPr>
          </a:p>
          <a:p>
            <a:pPr algn="ctr"/>
            <a:r>
              <a:rPr lang="ja-JP" altLang="en-US" sz="3600" b="1" dirty="0" smtClean="0">
                <a:solidFill>
                  <a:schemeClr val="bg1"/>
                </a:solidFill>
                <a:uFill>
                  <a:solidFill>
                    <a:srgbClr val="FF695E"/>
                  </a:solidFill>
                </a:uFill>
                <a:cs typeface="Arial" panose="020B0604020202020204" pitchFamily="34" charset="0"/>
              </a:rPr>
              <a:t>粉末</a:t>
            </a:r>
            <a:r>
              <a:rPr lang="ja-JP" altLang="en-US" sz="3600" b="1" dirty="0">
                <a:solidFill>
                  <a:schemeClr val="bg1"/>
                </a:solidFill>
                <a:uFill>
                  <a:solidFill>
                    <a:srgbClr val="FF695E"/>
                  </a:solidFill>
                </a:uFill>
                <a:cs typeface="Arial" panose="020B0604020202020204" pitchFamily="34" charset="0"/>
              </a:rPr>
              <a:t>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
        <p:nvSpPr>
          <p:cNvPr id="21" name="正方形/長方形 20"/>
          <p:cNvSpPr/>
          <p:nvPr/>
        </p:nvSpPr>
        <p:spPr>
          <a:xfrm>
            <a:off x="69042" y="2407920"/>
            <a:ext cx="1372172" cy="649741"/>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C115</a:t>
            </a:r>
            <a:endParaRPr kumimoji="1" lang="ja-JP" altLang="en-US" sz="2400" dirty="0"/>
          </a:p>
        </p:txBody>
      </p:sp>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粒子を加速させる。この</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抗力と圧力勾配による力が合わさり発生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203892" y="2838078"/>
            <a:ext cx="8828348"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下杵の速度が大きすぎると気泡の働きにより充填が遅れる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a16="http://schemas.microsoft.com/office/drawing/2014/main" xmlns="" id="{F75BD82B-1F2C-8D48-ABC6-4DCF09391D73}"/>
              </a:ext>
            </a:extLst>
          </p:cNvPr>
          <p:cNvSpPr/>
          <p:nvPr/>
        </p:nvSpPr>
        <p:spPr>
          <a:xfrm rot="16200000">
            <a:off x="1001567" y="554673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a:p>
        </p:txBody>
      </p:sp>
      <p:sp>
        <p:nvSpPr>
          <p:cNvPr id="16"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574112" y="5669059"/>
            <a:ext cx="61248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a:t>
            </a:r>
            <a:r>
              <a:rPr lang="ja-JP" altLang="en-US" sz="2400">
                <a:solidFill>
                  <a:srgbClr val="FF0000"/>
                </a:solidFill>
                <a:latin typeface="Meiryo" panose="020B0604030504040204" pitchFamily="34" charset="-128"/>
                <a:ea typeface="Meiryo" panose="020B0604030504040204" pitchFamily="34" charset="-128"/>
              </a:rPr>
              <a:t>結果を得た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a16="http://schemas.microsoft.com/office/drawing/2014/main" xmlns=""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a16="http://schemas.microsoft.com/office/drawing/2014/main" xmlns=""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a16="http://schemas.microsoft.com/office/drawing/2014/main" xmlns=""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xmlns=""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a16="http://schemas.microsoft.com/office/drawing/2014/main" xmlns=""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3" name="正方形/長方形 32">
            <a:extLst>
              <a:ext uri="{FF2B5EF4-FFF2-40B4-BE49-F238E27FC236}">
                <a16:creationId xmlns:a16="http://schemas.microsoft.com/office/drawing/2014/main" xmlns=""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 </a:t>
            </a:r>
            <a:r>
              <a:rPr kumimoji="1" lang="en-US" altLang="ja-JP" dirty="0"/>
              <a:t>– </a:t>
            </a:r>
            <a:r>
              <a:rPr kumimoji="1" lang="ja-JP" altLang="en-US" dirty="0"/>
              <a:t>解析モデル</a:t>
            </a:r>
          </a:p>
        </p:txBody>
      </p:sp>
      <p:sp>
        <p:nvSpPr>
          <p:cNvPr id="6" name="テキスト ボックス 5">
            <a:extLst>
              <a:ext uri="{FF2B5EF4-FFF2-40B4-BE49-F238E27FC236}">
                <a16:creationId xmlns:a16="http://schemas.microsoft.com/office/drawing/2014/main" xmlns=""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xmlns=""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xmlns=""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xmlns=""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xmlns=""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en-US" altLang="ja-JP" sz="1050" b="0" i="1" smtClean="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 xmlns:a16="http://schemas.microsoft.com/office/drawing/2014/main" xmlns:a14="http://schemas.microsoft.com/office/drawing/2010/main"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xmlns=""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xmlns=""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xmlns=""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xmlns=""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xmlns=""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xmlns=""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xmlns=""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a16="http://schemas.microsoft.com/office/drawing/2014/main" xmlns=""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xmlns=""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xmlns=""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テキスト ボックス 39">
            <a:extLst>
              <a:ext uri="{FF2B5EF4-FFF2-40B4-BE49-F238E27FC236}">
                <a16:creationId xmlns:a16="http://schemas.microsoft.com/office/drawing/2014/main" xmlns=""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xmlns=""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 </a:t>
            </a:r>
            <a:r>
              <a:rPr kumimoji="1" lang="en-US" altLang="ja-JP" dirty="0"/>
              <a:t>– </a:t>
            </a:r>
            <a:r>
              <a:rPr lang="ja-JP" altLang="en-US" dirty="0"/>
              <a:t>境界</a:t>
            </a:r>
            <a:r>
              <a:rPr kumimoji="1" lang="ja-JP" altLang="en-US" dirty="0"/>
              <a:t>条件</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rgbClr val="969696"/>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rgbClr val="969696"/>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rgbClr val="969696"/>
                </a:solidFill>
                <a:latin typeface="Arial" panose="020B0604020202020204" pitchFamily="34" charset="0"/>
                <a:ea typeface="源ノ角ゴシック JP Normal" panose="020B0400000000000000" pitchFamily="34" charset="-128"/>
                <a:cs typeface="Arial" panose="020B0604020202020204" pitchFamily="34" charset="0"/>
              </a:rPr>
              <a:t> et al, 2013.</a:t>
            </a:r>
          </a:p>
          <a:p>
            <a:r>
              <a:rPr lang="en-US" altLang="ja-JP" sz="1000" dirty="0">
                <a:solidFill>
                  <a:srgbClr val="969696"/>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xmlns=""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xmlns=""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xmlns=""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xmlns=""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xmlns=""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xmlns=""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xmlns=""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xmlns=""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xmlns=""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xmlns=""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xmlns=""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xmlns=""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xmlns=""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xmlns=""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xmlns=""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a:t>下杵の降下速度と充填量の関係</a:t>
            </a:r>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xmlns=""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約</a:t>
            </a:r>
            <a:r>
              <a:rPr lang="en-US" altLang="ja-JP" sz="2000" dirty="0">
                <a:latin typeface="メイリオ" panose="020B0604030504040204" pitchFamily="50" charset="-128"/>
                <a:ea typeface="メイリオ" panose="020B0604030504040204" pitchFamily="50" charset="-128"/>
              </a:rPr>
              <a:t>500</a:t>
            </a:r>
          </a:p>
        </p:txBody>
      </p:sp>
      <p:sp>
        <p:nvSpPr>
          <p:cNvPr id="25" name="テキスト ボックス 24">
            <a:extLst>
              <a:ext uri="{FF2B5EF4-FFF2-40B4-BE49-F238E27FC236}">
                <a16:creationId xmlns:a16="http://schemas.microsoft.com/office/drawing/2014/main" xmlns=""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xmlns=""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p>
        </p:txBody>
      </p:sp>
    </p:spTree>
    <p:extLst>
      <p:ext uri="{BB962C8B-B14F-4D97-AF65-F5344CB8AC3E}">
        <p14:creationId xmlns:p14="http://schemas.microsoft.com/office/powerpoint/2010/main" val="15503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756639"/>
            <a:ext cx="4400122" cy="923330"/>
          </a:xfrm>
          <a:prstGeom prst="rect">
            <a:avLst/>
          </a:prstGeom>
          <a:solidFill>
            <a:schemeClr val="bg1"/>
          </a:solidFill>
        </p:spPr>
        <p:txBody>
          <a:bodyPr wrap="square" rtlCol="0">
            <a:spAutoFit/>
          </a:bodyPr>
          <a:lstStyle/>
          <a:p>
            <a:pPr algn="ctr"/>
            <a:r>
              <a:rPr kumimoji="1" lang="en-US" altLang="ja-JP" dirty="0" smtClean="0"/>
              <a:t>700 mm/s </a:t>
            </a:r>
            <a:r>
              <a:rPr kumimoji="1" lang="ja-JP" altLang="en-US" dirty="0" smtClean="0"/>
              <a:t>のケースにおいて</a:t>
            </a:r>
            <a:endParaRPr kumimoji="1" lang="en-US" altLang="ja-JP" dirty="0" smtClean="0"/>
          </a:p>
          <a:p>
            <a:pPr algn="ctr"/>
            <a:r>
              <a:rPr kumimoji="1" lang="ja-JP" altLang="en-US" dirty="0" smtClean="0"/>
              <a:t>粒子に加わる鉛直下向きの力</a:t>
            </a:r>
            <a:endParaRPr kumimoji="1" lang="en-US" altLang="ja-JP" dirty="0" smtClean="0"/>
          </a:p>
          <a:p>
            <a:pPr algn="ctr"/>
            <a:r>
              <a:rPr lang="ja-JP" altLang="en-US" dirty="0" smtClean="0"/>
              <a:t>（下杵上部にある粒子の平均）</a:t>
            </a:r>
            <a:endParaRPr kumimoji="1" lang="en-US" altLang="ja-JP" dirty="0" smtClean="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176" y="1538108"/>
            <a:ext cx="4389230" cy="3291923"/>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545" y="1070748"/>
            <a:ext cx="2581575" cy="2534099"/>
          </a:xfrm>
          <a:prstGeom prst="rect">
            <a:avLst/>
          </a:prstGeom>
        </p:spPr>
      </p:pic>
      <p:sp>
        <p:nvSpPr>
          <p:cNvPr id="8" name="角丸四角形 7">
            <a:extLst>
              <a:ext uri="{FF2B5EF4-FFF2-40B4-BE49-F238E27FC236}">
                <a16:creationId xmlns:a16="http://schemas.microsoft.com/office/drawing/2014/main" xmlns="" id="{F7F25173-3862-0D40-9BC3-7724C7112FA2}"/>
              </a:ext>
            </a:extLst>
          </p:cNvPr>
          <p:cNvSpPr/>
          <p:nvPr/>
        </p:nvSpPr>
        <p:spPr>
          <a:xfrm>
            <a:off x="6959500" y="967789"/>
            <a:ext cx="731620" cy="263705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8249" y="3864710"/>
            <a:ext cx="3015719" cy="2261789"/>
          </a:xfrm>
          <a:prstGeom prst="rect">
            <a:avLst/>
          </a:prstGeom>
        </p:spPr>
      </p:pic>
      <p:sp>
        <p:nvSpPr>
          <p:cNvPr id="10" name="角丸四角形 9">
            <a:extLst>
              <a:ext uri="{FF2B5EF4-FFF2-40B4-BE49-F238E27FC236}">
                <a16:creationId xmlns:a16="http://schemas.microsoft.com/office/drawing/2014/main" xmlns="" id="{F7F25173-3862-0D40-9BC3-7724C7112FA2}"/>
              </a:ext>
            </a:extLst>
          </p:cNvPr>
          <p:cNvSpPr/>
          <p:nvPr/>
        </p:nvSpPr>
        <p:spPr>
          <a:xfrm>
            <a:off x="5470643" y="3864710"/>
            <a:ext cx="340877" cy="221045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矢印コネクタ 6"/>
          <p:cNvCxnSpPr/>
          <p:nvPr/>
        </p:nvCxnSpPr>
        <p:spPr>
          <a:xfrm>
            <a:off x="4496199" y="4511040"/>
            <a:ext cx="9741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712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39" y="1126725"/>
            <a:ext cx="4612362" cy="4612362"/>
          </a:xfrm>
          <a:prstGeom prst="rect">
            <a:avLst/>
          </a:prstGeom>
        </p:spPr>
      </p:pic>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0" y="1014965"/>
            <a:ext cx="733868" cy="2795035"/>
          </a:xfrm>
          <a:prstGeom prst="rect">
            <a:avLst/>
          </a:prstGeom>
        </p:spPr>
      </p:pic>
      <p:pic>
        <p:nvPicPr>
          <p:cNvPr id="41" name="図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6830" y="895835"/>
            <a:ext cx="2947880" cy="2210910"/>
          </a:xfrm>
          <a:prstGeom prst="rect">
            <a:avLst/>
          </a:prstGeom>
        </p:spPr>
      </p:pic>
      <p:sp>
        <p:nvSpPr>
          <p:cNvPr id="42" name="テキスト ボックス 41"/>
          <p:cNvSpPr txBox="1"/>
          <p:nvPr/>
        </p:nvSpPr>
        <p:spPr>
          <a:xfrm>
            <a:off x="5292501" y="3205977"/>
            <a:ext cx="3536539" cy="307777"/>
          </a:xfrm>
          <a:prstGeom prst="rect">
            <a:avLst/>
          </a:prstGeom>
          <a:solidFill>
            <a:schemeClr val="bg1"/>
          </a:solidFill>
        </p:spPr>
        <p:txBody>
          <a:bodyPr wrap="square" rtlCol="0">
            <a:spAutoFit/>
          </a:bodyPr>
          <a:lstStyle/>
          <a:p>
            <a:pPr algn="ctr"/>
            <a:r>
              <a:rPr lang="ja-JP" altLang="en-US" sz="1400" dirty="0"/>
              <a:t>下杵の降下速度と充填完了時間の関係</a:t>
            </a:r>
            <a:endParaRPr kumimoji="1" lang="ja-JP" altLang="en-US" sz="1400" dirty="0"/>
          </a:p>
        </p:txBody>
      </p:sp>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6830" y="3658023"/>
            <a:ext cx="2947880" cy="2210910"/>
          </a:xfrm>
          <a:prstGeom prst="rect">
            <a:avLst/>
          </a:prstGeom>
        </p:spPr>
      </p:pic>
      <p:sp>
        <p:nvSpPr>
          <p:cNvPr id="26" name="テキスト ボックス 25"/>
          <p:cNvSpPr txBox="1"/>
          <p:nvPr/>
        </p:nvSpPr>
        <p:spPr>
          <a:xfrm>
            <a:off x="5292501" y="5838319"/>
            <a:ext cx="3536539" cy="307777"/>
          </a:xfrm>
          <a:prstGeom prst="rect">
            <a:avLst/>
          </a:prstGeom>
          <a:solidFill>
            <a:schemeClr val="bg1"/>
          </a:solidFill>
        </p:spPr>
        <p:txBody>
          <a:bodyPr wrap="square" rtlCol="0">
            <a:spAutoFit/>
          </a:bodyPr>
          <a:lstStyle/>
          <a:p>
            <a:pPr algn="ctr"/>
            <a:r>
              <a:rPr kumimoji="1" lang="ja-JP" altLang="en-US" sz="1400" dirty="0" smtClean="0"/>
              <a:t>粒子流入フラックスの時間変化</a:t>
            </a:r>
            <a:endParaRPr kumimoji="1" lang="ja-JP" altLang="en-US" sz="1400" dirty="0"/>
          </a:p>
        </p:txBody>
      </p:sp>
    </p:spTree>
    <p:extLst>
      <p:ext uri="{BB962C8B-B14F-4D97-AF65-F5344CB8AC3E}">
        <p14:creationId xmlns:p14="http://schemas.microsoft.com/office/powerpoint/2010/main" val="4213399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結果・考察</a:t>
            </a:r>
            <a:endParaRPr kumimoji="1" lang="ja-JP" altLang="en-US" dirty="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6034" y="1172561"/>
            <a:ext cx="1080000" cy="1080000"/>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8694" y="1172561"/>
            <a:ext cx="1080000" cy="1080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354" y="1172561"/>
            <a:ext cx="1080000" cy="108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4014" y="1172561"/>
            <a:ext cx="1080000" cy="108000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6034" y="2569946"/>
            <a:ext cx="1080000" cy="1080000"/>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8694" y="2569946"/>
            <a:ext cx="1080000" cy="108000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1354" y="2569946"/>
            <a:ext cx="1080000" cy="1080000"/>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14014" y="2569946"/>
            <a:ext cx="1080000" cy="1080000"/>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6034" y="3978594"/>
            <a:ext cx="1080000" cy="1080000"/>
          </a:xfrm>
          <a:prstGeom prst="rect">
            <a:avLst/>
          </a:prstGeom>
        </p:spPr>
      </p:pic>
      <p:pic>
        <p:nvPicPr>
          <p:cNvPr id="12" name="図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14014" y="3978594"/>
            <a:ext cx="1080000" cy="1080000"/>
          </a:xfrm>
          <a:prstGeom prst="rect">
            <a:avLst/>
          </a:prstGeom>
        </p:spPr>
      </p:pic>
      <p:pic>
        <p:nvPicPr>
          <p:cNvPr id="13" name="図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1354" y="3978594"/>
            <a:ext cx="1080000" cy="1080000"/>
          </a:xfrm>
          <a:prstGeom prst="rect">
            <a:avLst/>
          </a:prstGeom>
        </p:spPr>
      </p:pic>
      <p:pic>
        <p:nvPicPr>
          <p:cNvPr id="14" name="図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28694" y="3978594"/>
            <a:ext cx="1080000" cy="1080000"/>
          </a:xfrm>
          <a:prstGeom prst="rect">
            <a:avLst/>
          </a:prstGeom>
        </p:spPr>
      </p:pic>
      <p:pic>
        <p:nvPicPr>
          <p:cNvPr id="15" name="図 14"/>
          <p:cNvPicPr>
            <a:picLocks noChangeAspect="1"/>
          </p:cNvPicPr>
          <p:nvPr/>
        </p:nvPicPr>
        <p:blipFill rotWithShape="1">
          <a:blip r:embed="rId14">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16" name="テキスト ボックス 15"/>
          <p:cNvSpPr txBox="1"/>
          <p:nvPr/>
        </p:nvSpPr>
        <p:spPr>
          <a:xfrm>
            <a:off x="2014014" y="5375225"/>
            <a:ext cx="1080000" cy="276999"/>
          </a:xfrm>
          <a:prstGeom prst="rect">
            <a:avLst/>
          </a:prstGeom>
          <a:noFill/>
        </p:spPr>
        <p:txBody>
          <a:bodyPr wrap="square" rtlCol="0">
            <a:spAutoFit/>
          </a:bodyPr>
          <a:lstStyle/>
          <a:p>
            <a:pPr algn="ctr"/>
            <a:r>
              <a:rPr kumimoji="1" lang="en-US" altLang="ja-JP" sz="1200" dirty="0" smtClean="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17" name="テキスト ボックス 16"/>
          <p:cNvSpPr txBox="1"/>
          <p:nvPr/>
        </p:nvSpPr>
        <p:spPr>
          <a:xfrm>
            <a:off x="3221354" y="537522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18" name="テキスト ボックス 17"/>
          <p:cNvSpPr txBox="1"/>
          <p:nvPr/>
        </p:nvSpPr>
        <p:spPr>
          <a:xfrm>
            <a:off x="4428694" y="537522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19" name="テキスト ボックス 18"/>
          <p:cNvSpPr txBox="1"/>
          <p:nvPr/>
        </p:nvSpPr>
        <p:spPr>
          <a:xfrm>
            <a:off x="5631718" y="537522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0" name="テキスト ボックス 19"/>
          <p:cNvSpPr txBox="1"/>
          <p:nvPr/>
        </p:nvSpPr>
        <p:spPr>
          <a:xfrm>
            <a:off x="2035978" y="2233071"/>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流体抗力</a:t>
            </a:r>
            <a:endParaRPr kumimoji="1" lang="ja-JP" altLang="en-US"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2014014" y="3636462"/>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圧力勾配による力</a:t>
            </a:r>
            <a:endParaRPr kumimoji="1" lang="ja-JP" altLang="en-US" dirty="0">
              <a:latin typeface="Times New Roman" panose="02020603050405020304" pitchFamily="18" charset="0"/>
              <a:cs typeface="Times New Roman" panose="02020603050405020304" pitchFamily="18" charset="0"/>
            </a:endParaRPr>
          </a:p>
        </p:txBody>
      </p:sp>
      <p:sp>
        <p:nvSpPr>
          <p:cNvPr id="22" name="テキスト ボックス 21"/>
          <p:cNvSpPr txBox="1"/>
          <p:nvPr/>
        </p:nvSpPr>
        <p:spPr>
          <a:xfrm>
            <a:off x="1950344" y="5072310"/>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重力</a:t>
            </a:r>
            <a:endParaRPr kumimoji="1" lang="ja-JP" altLang="en-US" dirty="0">
              <a:latin typeface="Times New Roman" panose="02020603050405020304" pitchFamily="18" charset="0"/>
              <a:cs typeface="Times New Roman" panose="02020603050405020304" pitchFamily="18" charset="0"/>
            </a:endParaRPr>
          </a:p>
        </p:txBody>
      </p:sp>
      <p:sp>
        <p:nvSpPr>
          <p:cNvPr id="23" name="テキスト ボックス 22"/>
          <p:cNvSpPr txBox="1"/>
          <p:nvPr/>
        </p:nvSpPr>
        <p:spPr>
          <a:xfrm>
            <a:off x="633710" y="1527616"/>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634978" y="2891338"/>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633710" y="4313702"/>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84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r>
              <a:rPr lang="ja-JP" altLang="en-US" dirty="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a16="http://schemas.microsoft.com/office/drawing/2014/main" xmlns=""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効果。作用原理の解明が求められている。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下杵と粉末の間に負圧が発生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a16="http://schemas.microsoft.com/office/drawing/2014/main" xmlns=""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r>
              <a:rPr lang="en-US" altLang="ja-JP" sz="1050" baseline="30000" dirty="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xmlns=""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a16="http://schemas.microsoft.com/office/drawing/2014/main" xmlns=""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xmlns=""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粉末を型に入れ圧縮することにより成形する技術。幅広い分野の製品に応用されている。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xmlns=""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a16="http://schemas.microsoft.com/office/drawing/2014/main" xmlns=""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0" name="正方形/長方形 29">
            <a:extLst>
              <a:ext uri="{FF2B5EF4-FFF2-40B4-BE49-F238E27FC236}">
                <a16:creationId xmlns:a16="http://schemas.microsoft.com/office/drawing/2014/main" xmlns=""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a:p>
            <a:r>
              <a:rPr lang="en-US" altLang="ja-JP" sz="800" dirty="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http://www.hata-iw.co.jp/technology/index.html</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a:t>研究背景・目的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負圧が発生した結果としてどのように力が粒子に加わるのか、粒子の流入を阻害する要因である空気はどう動き粒子と相互作用するのかが明らかでない。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974C79EA-8A63-4D4B-8A89-C03D922E2A75}"/>
              </a:ext>
            </a:extLst>
          </p:cNvPr>
          <p:cNvSpPr/>
          <p:nvPr/>
        </p:nvSpPr>
        <p:spPr>
          <a:xfrm>
            <a:off x="564545" y="189622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発生という作用原理のみでは最適化に不十分</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xmlns=""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xmlns=""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・流動状態が観察しにくい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xmlns=""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xmlns=""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の由来</a:t>
            </a:r>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a16="http://schemas.microsoft.com/office/drawing/2014/main" xmlns=""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吸引効果の作用原理</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を詳細に明らか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にするために、粉末及び空気の動きを分析する必要がある。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a16="http://schemas.microsoft.com/office/drawing/2014/main" xmlns="" id="{974C79EA-8A63-4D4B-8A89-C03D922E2A75}"/>
              </a:ext>
            </a:extLst>
          </p:cNvPr>
          <p:cNvSpPr/>
          <p:nvPr/>
        </p:nvSpPr>
        <p:spPr>
          <a:xfrm>
            <a:off x="564545" y="244286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a:latin typeface="Arial" panose="020B0604020202020204" pitchFamily="34" charset="0"/>
                <a:ea typeface="メイリオ" panose="020B0604030504040204" pitchFamily="50" charset="-128"/>
                <a:cs typeface="Arial" panose="020B0604020202020204" pitchFamily="34" charset="0"/>
              </a:rPr>
              <a:t>200, 300, …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6</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xmlns=""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500 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700 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a16="http://schemas.microsoft.com/office/drawing/2014/main" xmlns="" id="{2593B1A0-6823-834D-BB53-4E3E518EA3D6}"/>
              </a:ext>
            </a:extLst>
          </p:cNvPr>
          <p:cNvSpPr txBox="1"/>
          <p:nvPr/>
        </p:nvSpPr>
        <p:spPr>
          <a:xfrm>
            <a:off x="618566" y="4669895"/>
            <a:ext cx="824388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・下杵の降下</a:t>
            </a:r>
            <a:r>
              <a:rPr lang="ja-JP" altLang="en-US" sz="2400">
                <a:latin typeface="メイリオ" panose="020B0604030504040204" pitchFamily="50" charset="-128"/>
                <a:ea typeface="メイリオ" panose="020B0604030504040204" pitchFamily="50" charset="-128"/>
              </a:rPr>
              <a:t>によって、</a:t>
            </a:r>
            <a:r>
              <a:rPr lang="ja-JP" altLang="en-US" sz="2400" dirty="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xmlns="" id="{2593B1A0-6823-834D-BB53-4E3E518EA3D6}"/>
              </a:ext>
            </a:extLst>
          </p:cNvPr>
          <p:cNvSpPr txBox="1"/>
          <p:nvPr/>
        </p:nvSpPr>
        <p:spPr>
          <a:xfrm>
            <a:off x="618566" y="5220647"/>
            <a:ext cx="82334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a:t>
            </a:r>
            <a:r>
              <a:rPr lang="ja-JP" altLang="en-US" sz="2400">
                <a:latin typeface="メイリオ" panose="020B0604030504040204" pitchFamily="50" charset="-128"/>
                <a:ea typeface="メイリオ" panose="020B0604030504040204" pitchFamily="50" charset="-128"/>
              </a:rPr>
              <a:t>降下速度が異なると、粒子の流入の様子も異なる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xmlns="" id="{41AE1FCB-59B6-A54C-B7A9-185B2D898408}"/>
              </a:ext>
            </a:extLst>
          </p:cNvPr>
          <p:cNvSpPr txBox="1"/>
          <p:nvPr/>
        </p:nvSpPr>
        <p:spPr>
          <a:xfrm>
            <a:off x="4968241" y="3116138"/>
            <a:ext cx="4063999" cy="830997"/>
          </a:xfrm>
          <a:prstGeom prst="rect">
            <a:avLst/>
          </a:prstGeom>
          <a:noFill/>
        </p:spPr>
        <p:txBody>
          <a:bodyPr wrap="square" rtlCol="0">
            <a:spAutoFit/>
          </a:bodyPr>
          <a:lstStyle/>
          <a:p>
            <a:r>
              <a:rPr lang="ja-JP" altLang="en-US" sz="2400" dirty="0" smtClean="0"/>
              <a:t>降下速度が大きいほど</a:t>
            </a:r>
            <a:endParaRPr lang="en-US" altLang="ja-JP" sz="2400" dirty="0" smtClean="0"/>
          </a:p>
          <a:p>
            <a:r>
              <a:rPr lang="ja-JP" altLang="en-US" sz="2400" dirty="0"/>
              <a:t>流入</a:t>
            </a:r>
            <a:r>
              <a:rPr lang="ja-JP" altLang="en-US" sz="2400" dirty="0" smtClean="0"/>
              <a:t>路が細い</a:t>
            </a:r>
            <a:endParaRPr lang="en-US" altLang="ja-JP" sz="2400" dirty="0"/>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1388586" y="417817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4410518" y="4600331"/>
            <a:ext cx="669483" cy="19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080001" y="4369498"/>
            <a:ext cx="3650164" cy="461665"/>
          </a:xfrm>
          <a:prstGeom prst="rect">
            <a:avLst/>
          </a:prstGeom>
          <a:noFill/>
        </p:spPr>
        <p:txBody>
          <a:bodyPr wrap="square" rtlCol="0">
            <a:spAutoFit/>
          </a:bodyPr>
          <a:lstStyle/>
          <a:p>
            <a:r>
              <a:rPr kumimoji="1" lang="ja-JP" altLang="en-US" sz="2400"/>
              <a:t>充填量に明確な差</a:t>
            </a:r>
            <a:r>
              <a:rPr kumimoji="1" lang="ja-JP" altLang="en-US" sz="2400" dirty="0"/>
              <a:t>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smtClean="0"/>
              <a:t>降下速度が大きいほど</a:t>
            </a:r>
            <a:endParaRPr lang="en-US" altLang="ja-JP" sz="2400" dirty="0" smtClean="0"/>
          </a:p>
          <a:p>
            <a:r>
              <a:rPr lang="ja-JP" altLang="en-US" sz="2400" dirty="0" smtClean="0"/>
              <a:t>粒子</a:t>
            </a:r>
            <a:r>
              <a:rPr lang="ja-JP" altLang="en-US" sz="2400" dirty="0"/>
              <a:t>が多く流入</a:t>
            </a:r>
            <a:endParaRPr lang="en-US" altLang="ja-JP" sz="2400" dirty="0"/>
          </a:p>
        </p:txBody>
      </p:sp>
      <p:pic>
        <p:nvPicPr>
          <p:cNvPr id="24" name="図 23">
            <a:extLst>
              <a:ext uri="{FF2B5EF4-FFF2-40B4-BE49-F238E27FC236}">
                <a16:creationId xmlns:a16="http://schemas.microsoft.com/office/drawing/2014/main" xmlns=""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1400894" y="3159028"/>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endCxn id="31" idx="6"/>
          </p:cNvCxnSpPr>
          <p:nvPr/>
        </p:nvCxnSpPr>
        <p:spPr>
          <a:xfrm flipH="1">
            <a:off x="4386034" y="3153745"/>
            <a:ext cx="536817" cy="38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4968241" y="2491403"/>
            <a:ext cx="4063999" cy="461665"/>
          </a:xfrm>
          <a:prstGeom prst="rect">
            <a:avLst/>
          </a:prstGeom>
          <a:noFill/>
        </p:spPr>
        <p:txBody>
          <a:bodyPr wrap="square" rtlCol="0">
            <a:spAutoFit/>
          </a:bodyPr>
          <a:lstStyle/>
          <a:p>
            <a:r>
              <a:rPr lang="ja-JP" altLang="en-US" sz="2400" dirty="0" smtClean="0"/>
              <a:t>中心部分に粒子の流入路</a:t>
            </a:r>
            <a:endParaRPr lang="en-US" altLang="ja-JP" sz="2400" dirty="0"/>
          </a:p>
        </p:txBody>
      </p:sp>
      <p:sp>
        <p:nvSpPr>
          <p:cNvPr id="42" name="テキスト ボックス 41"/>
          <p:cNvSpPr txBox="1"/>
          <p:nvPr/>
        </p:nvSpPr>
        <p:spPr>
          <a:xfrm>
            <a:off x="4449893" y="5097988"/>
            <a:ext cx="4280272"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9894" y="1890512"/>
            <a:ext cx="4280271" cy="3210203"/>
          </a:xfrm>
          <a:prstGeom prst="rect">
            <a:avLst/>
          </a:prstGeom>
        </p:spPr>
      </p:pic>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24643" cy="3168482"/>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a16="http://schemas.microsoft.com/office/drawing/2014/main" xmlns=""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下杵降下の瞬間の作用</a:t>
            </a:r>
            <a:r>
              <a:rPr lang="ja-JP" altLang="en-US" dirty="0">
                <a:latin typeface="メイリオ" panose="020B0604030504040204" pitchFamily="50" charset="-128"/>
                <a:ea typeface="メイリオ" panose="020B0604030504040204" pitchFamily="50" charset="-128"/>
              </a:rPr>
              <a:t>がフラックスを高める。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作用の強さは下杵の降下</a:t>
            </a:r>
            <a:r>
              <a:rPr lang="ja-JP" altLang="en-US" dirty="0" smtClean="0">
                <a:latin typeface="メイリオ" panose="020B0604030504040204" pitchFamily="50" charset="-128"/>
                <a:ea typeface="メイリオ" panose="020B0604030504040204" pitchFamily="50" charset="-128"/>
              </a:rPr>
              <a:t>速度と一致。</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a:latin typeface="メイリオ" panose="020B0604030504040204" pitchFamily="50" charset="-128"/>
                <a:ea typeface="メイリオ" panose="020B0604030504040204" pitchFamily="50" charset="-128"/>
              </a:rPr>
              <a:t>① 充填初期</a:t>
            </a:r>
            <a:r>
              <a:rPr lang="ja-JP" altLang="en-US" sz="2200" dirty="0">
                <a:latin typeface="メイリオ" panose="020B0604030504040204" pitchFamily="50" charset="-128"/>
                <a:ea typeface="メイリオ" panose="020B0604030504040204" pitchFamily="50" charset="-128"/>
              </a:rPr>
              <a:t>に高いフラックス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初期</a:t>
            </a:r>
            <a:r>
              <a:rPr lang="ja-JP" altLang="en-US" dirty="0">
                <a:latin typeface="メイリオ" panose="020B0604030504040204" pitchFamily="50" charset="-128"/>
                <a:ea typeface="メイリオ" panose="020B0604030504040204" pitchFamily="50" charset="-128"/>
              </a:rPr>
              <a:t>に</a:t>
            </a:r>
            <a:r>
              <a:rPr lang="ja-JP" altLang="en-US">
                <a:latin typeface="メイリオ" panose="020B0604030504040204" pitchFamily="50" charset="-128"/>
                <a:ea typeface="メイリオ" panose="020B0604030504040204" pitchFamily="50" charset="-128"/>
              </a:rPr>
              <a:t>高くなったフラックスは一度落ち着いた後、</a:t>
            </a:r>
            <a:r>
              <a:rPr lang="ja-JP" altLang="en-US" dirty="0">
                <a:latin typeface="メイリオ" panose="020B0604030504040204" pitchFamily="50" charset="-128"/>
                <a:ea typeface="メイリオ" panose="020B0604030504040204" pitchFamily="50" charset="-128"/>
              </a:rPr>
              <a:t>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上昇</a:t>
            </a:r>
            <a:r>
              <a:rPr lang="ja-JP" altLang="en-US">
                <a:latin typeface="メイリオ" panose="020B0604030504040204" pitchFamily="50" charset="-128"/>
                <a:ea typeface="メイリオ" panose="020B0604030504040204" pitchFamily="50" charset="-128"/>
              </a:rPr>
              <a:t>のタイミングがケースに</a:t>
            </a:r>
            <a:r>
              <a:rPr lang="ja-JP" altLang="en-US" dirty="0">
                <a:latin typeface="メイリオ" panose="020B0604030504040204" pitchFamily="50" charset="-128"/>
                <a:ea typeface="メイリオ" panose="020B0604030504040204" pitchFamily="50" charset="-128"/>
              </a:rPr>
              <a:t>よって異なる。</a:t>
            </a:r>
            <a:endParaRPr lang="en-US" altLang="ja-JP"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xmlns=""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 </a:t>
            </a:r>
            <a:r>
              <a:rPr lang="ja-JP" altLang="en-US" sz="2200">
                <a:latin typeface="メイリオ" panose="020B0604030504040204" pitchFamily="50" charset="-128"/>
                <a:ea typeface="メイリオ" panose="020B0604030504040204" pitchFamily="50" charset="-128"/>
              </a:rPr>
              <a:t>充填の終盤に</a:t>
            </a:r>
            <a:r>
              <a:rPr lang="ja-JP" altLang="en-US" sz="2200" dirty="0">
                <a:latin typeface="メイリオ" panose="020B0604030504040204" pitchFamily="50" charset="-128"/>
                <a:ea typeface="メイリオ" panose="020B0604030504040204" pitchFamily="50" charset="-128"/>
              </a:rPr>
              <a:t>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xmlns=""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xmlns=""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xmlns=""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smtClean="0"/>
              <a:t>粒子</a:t>
            </a:r>
            <a:r>
              <a:rPr lang="ja-JP" altLang="en-US" dirty="0"/>
              <a:t>流入</a:t>
            </a:r>
            <a:r>
              <a:rPr kumimoji="1" lang="ja-JP" altLang="en-US" dirty="0" smtClean="0"/>
              <a:t>フラックス</a:t>
            </a:r>
            <a:r>
              <a:rPr kumimoji="1" lang="ja-JP" altLang="en-US" dirty="0"/>
              <a:t>の時間変化</a:t>
            </a:r>
          </a:p>
        </p:txBody>
      </p:sp>
      <p:sp>
        <p:nvSpPr>
          <p:cNvPr id="31" name="正方形/長方形 30">
            <a:extLst>
              <a:ext uri="{FF2B5EF4-FFF2-40B4-BE49-F238E27FC236}">
                <a16:creationId xmlns:a16="http://schemas.microsoft.com/office/drawing/2014/main" xmlns=""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xmlns=""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93" y="862132"/>
            <a:ext cx="2774750" cy="2081062"/>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吸引効果は流体抗力と圧力勾配に</a:t>
            </a:r>
            <a:r>
              <a:rPr lang="ja-JP" altLang="en-US" sz="2400" i="1"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よる力</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xmlns=""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a:t>
            </a:r>
            <a:r>
              <a:rPr lang="ja-JP" altLang="en-US" sz="2000" dirty="0" smtClean="0">
                <a:latin typeface="メイリオ" panose="020B0604030504040204" pitchFamily="50" charset="-128"/>
                <a:ea typeface="メイリオ" panose="020B0604030504040204" pitchFamily="50" charset="-128"/>
              </a:rPr>
              <a:t>抗力と圧力</a:t>
            </a:r>
            <a:r>
              <a:rPr lang="ja-JP" altLang="en-US" sz="2000" dirty="0">
                <a:latin typeface="メイリオ" panose="020B0604030504040204" pitchFamily="50" charset="-128"/>
                <a:ea typeface="メイリオ" panose="020B0604030504040204" pitchFamily="50" charset="-128"/>
              </a:rPr>
              <a:t>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20"/>
            <a:ext cx="3673245" cy="3605692"/>
          </a:xfrm>
          <a:prstGeom prst="rect">
            <a:avLst/>
          </a:prstGeom>
        </p:spPr>
      </p:pic>
      <p:sp>
        <p:nvSpPr>
          <p:cNvPr id="13" name="角丸四角形 12">
            <a:extLst>
              <a:ext uri="{FF2B5EF4-FFF2-40B4-BE49-F238E27FC236}">
                <a16:creationId xmlns:a16="http://schemas.microsoft.com/office/drawing/2014/main" xmlns=""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a:latin typeface="メイリオ" panose="020B0604030504040204" pitchFamily="50" charset="-128"/>
                <a:ea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rPr>
              <a:t>充填初期</a:t>
            </a:r>
            <a:r>
              <a:rPr kumimoji="1" lang="ja-JP" altLang="en-US" dirty="0">
                <a:latin typeface="メイリオ" panose="020B0604030504040204" pitchFamily="50" charset="-128"/>
                <a:ea typeface="メイリオ" panose="020B0604030504040204" pitchFamily="50" charset="-128"/>
              </a:rPr>
              <a:t>の高いフラックス</a:t>
            </a:r>
          </a:p>
        </p:txBody>
      </p:sp>
      <p:sp>
        <p:nvSpPr>
          <p:cNvPr id="15" name="テキスト ボックス 14"/>
          <p:cNvSpPr txBox="1"/>
          <p:nvPr/>
        </p:nvSpPr>
        <p:spPr>
          <a:xfrm>
            <a:off x="990945" y="1098413"/>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粒子に加わる力</a:t>
            </a: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707" y="1443603"/>
            <a:ext cx="3562230" cy="3586798"/>
          </a:xfrm>
          <a:prstGeom prst="rect">
            <a:avLst/>
          </a:prstGeom>
        </p:spPr>
      </p:pic>
      <p:sp>
        <p:nvSpPr>
          <p:cNvPr id="17" name="テキスト ボックス 16"/>
          <p:cNvSpPr txBox="1"/>
          <p:nvPr/>
        </p:nvSpPr>
        <p:spPr>
          <a:xfrm>
            <a:off x="4271165" y="2943194"/>
            <a:ext cx="808831"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約</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倍</a:t>
            </a:r>
            <a:endParaRPr kumimoji="1" lang="ja-JP" altLang="en-US"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4271164" y="1917546"/>
            <a:ext cx="808831"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約</a:t>
            </a:r>
            <a:r>
              <a:rPr lang="en-US" altLang="ja-JP" dirty="0">
                <a:latin typeface="メイリオ" panose="020B0604030504040204" pitchFamily="50" charset="-128"/>
                <a:ea typeface="メイリオ" panose="020B0604030504040204" pitchFamily="50" charset="-128"/>
              </a:rPr>
              <a:t>2</a:t>
            </a:r>
            <a:r>
              <a:rPr kumimoji="1" lang="ja-JP" altLang="en-US" dirty="0" smtClean="0">
                <a:latin typeface="メイリオ" panose="020B0604030504040204" pitchFamily="50" charset="-128"/>
                <a:ea typeface="メイリオ" panose="020B0604030504040204" pitchFamily="50" charset="-128"/>
              </a:rPr>
              <a:t>倍</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P spid="17" grpId="0"/>
      <p:bldP spid="17" grpId="1"/>
      <p:bldP spid="18" grpId="0"/>
      <p:bldP spid="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5728" y="877542"/>
            <a:ext cx="2767921" cy="2075941"/>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281674" y="5514436"/>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24448" y="5599141"/>
            <a:ext cx="8179393" cy="3601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下杵の速度が大きすぎると気泡の働きにより充填が遅れる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977855" y="523825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粒子が一気に流入</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xmlns=""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39173</TotalTime>
  <Words>1452</Words>
  <Application>Microsoft Office PowerPoint</Application>
  <PresentationFormat>画面に合わせる (4:3)</PresentationFormat>
  <Paragraphs>233</Paragraphs>
  <Slides>18</Slides>
  <Notes>12</Notes>
  <HiddenSlides>8</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18</vt:i4>
      </vt:variant>
    </vt:vector>
  </HeadingPairs>
  <TitlesOfParts>
    <vt:vector size="33"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研究背景・目的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lpstr>結果・考察</vt:lpstr>
      <vt:lpstr>結果・考察</vt:lpstr>
      <vt:lpstr>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4555</cp:revision>
  <dcterms:created xsi:type="dcterms:W3CDTF">2018-11-05T05:45:49Z</dcterms:created>
  <dcterms:modified xsi:type="dcterms:W3CDTF">2019-08-07T08:47:17Z</dcterms:modified>
</cp:coreProperties>
</file>